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1" r:id="rId4"/>
    <p:sldId id="280" r:id="rId5"/>
    <p:sldId id="279" r:id="rId6"/>
    <p:sldId id="278" r:id="rId7"/>
    <p:sldId id="277" r:id="rId8"/>
    <p:sldId id="276" r:id="rId9"/>
    <p:sldId id="275" r:id="rId10"/>
    <p:sldId id="274" r:id="rId11"/>
    <p:sldId id="273" r:id="rId12"/>
    <p:sldId id="272" r:id="rId13"/>
    <p:sldId id="271" r:id="rId14"/>
    <p:sldId id="270" r:id="rId15"/>
    <p:sldId id="269" r:id="rId16"/>
    <p:sldId id="268" r:id="rId17"/>
    <p:sldId id="267" r:id="rId18"/>
    <p:sldId id="266" r:id="rId19"/>
    <p:sldId id="265" r:id="rId20"/>
    <p:sldId id="264" r:id="rId21"/>
    <p:sldId id="258" r:id="rId22"/>
    <p:sldId id="263" r:id="rId23"/>
    <p:sldId id="262" r:id="rId24"/>
    <p:sldId id="261" r:id="rId25"/>
    <p:sldId id="259" r:id="rId26"/>
    <p:sldId id="260" r:id="rId27"/>
    <p:sldId id="25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92" d="100"/>
          <a:sy n="92" d="100"/>
        </p:scale>
        <p:origin x="106"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2/8/2016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644435"/>
            <a:ext cx="9144000" cy="1641490"/>
          </a:xfrm>
        </p:spPr>
        <p:txBody>
          <a:bodyPr/>
          <a:lstStyle/>
          <a:p>
            <a:r>
              <a:rPr lang="en-US" dirty="0" smtClean="0">
                <a:latin typeface="Comic Sans MS" panose="030F0702030302020204" pitchFamily="66" charset="0"/>
              </a:rPr>
              <a:t>2.8.16</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495677" y="5295187"/>
            <a:ext cx="6313759" cy="1562813"/>
          </a:xfrm>
          <a:prstGeom prst="rect">
            <a:avLst/>
          </a:prstGeom>
        </p:spPr>
      </p:pic>
      <p:pic>
        <p:nvPicPr>
          <p:cNvPr id="5" name="Picture 4"/>
          <p:cNvPicPr>
            <a:picLocks noChangeAspect="1"/>
          </p:cNvPicPr>
          <p:nvPr/>
        </p:nvPicPr>
        <p:blipFill>
          <a:blip r:embed="rId3"/>
          <a:stretch>
            <a:fillRect/>
          </a:stretch>
        </p:blipFill>
        <p:spPr>
          <a:xfrm>
            <a:off x="0" y="379788"/>
            <a:ext cx="5715000" cy="4286250"/>
          </a:xfrm>
          <a:prstGeom prst="rect">
            <a:avLst/>
          </a:prstGeom>
        </p:spPr>
      </p:pic>
      <p:sp>
        <p:nvSpPr>
          <p:cNvPr id="6" name="TextBox 5"/>
          <p:cNvSpPr txBox="1"/>
          <p:nvPr/>
        </p:nvSpPr>
        <p:spPr>
          <a:xfrm>
            <a:off x="5715000" y="1113906"/>
            <a:ext cx="5831378" cy="1569660"/>
          </a:xfrm>
          <a:prstGeom prst="rect">
            <a:avLst/>
          </a:prstGeom>
          <a:noFill/>
        </p:spPr>
        <p:txBody>
          <a:bodyPr wrap="square" rtlCol="0">
            <a:spAutoFit/>
          </a:bodyPr>
          <a:lstStyle/>
          <a:p>
            <a:r>
              <a:rPr lang="en-US" sz="9600" dirty="0" smtClean="0">
                <a:latin typeface="Comic Sans MS" panose="030F0702030302020204" pitchFamily="66" charset="0"/>
              </a:rPr>
              <a:t>Crude Oil</a:t>
            </a:r>
            <a:endParaRPr lang="en-US" sz="9600" dirty="0">
              <a:latin typeface="Comic Sans MS" panose="030F0702030302020204" pitchFamily="66" charset="0"/>
            </a:endParaRPr>
          </a:p>
        </p:txBody>
      </p:sp>
    </p:spTree>
    <p:extLst>
      <p:ext uri="{BB962C8B-B14F-4D97-AF65-F5344CB8AC3E}">
        <p14:creationId xmlns:p14="http://schemas.microsoft.com/office/powerpoint/2010/main" val="401487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99" y="365125"/>
            <a:ext cx="11419436" cy="1325563"/>
          </a:xfrm>
        </p:spPr>
        <p:txBody>
          <a:bodyPr>
            <a:normAutofit fontScale="90000"/>
          </a:bodyPr>
          <a:lstStyle/>
          <a:p>
            <a:r>
              <a:rPr lang="en-US" dirty="0" smtClean="0">
                <a:latin typeface="Comic Sans MS" panose="030F0702030302020204" pitchFamily="66" charset="0"/>
              </a:rPr>
              <a:t>Crude 30.40 and one more low to come</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59699" y="1454727"/>
            <a:ext cx="7736316" cy="4764751"/>
          </a:xfrm>
          <a:prstGeom prst="rect">
            <a:avLst/>
          </a:prstGeom>
        </p:spPr>
      </p:pic>
      <p:sp>
        <p:nvSpPr>
          <p:cNvPr id="5" name="TextBox 4"/>
          <p:cNvSpPr txBox="1"/>
          <p:nvPr/>
        </p:nvSpPr>
        <p:spPr>
          <a:xfrm>
            <a:off x="8695113" y="1512916"/>
            <a:ext cx="2809702" cy="3416320"/>
          </a:xfrm>
          <a:prstGeom prst="rect">
            <a:avLst/>
          </a:prstGeom>
          <a:noFill/>
        </p:spPr>
        <p:txBody>
          <a:bodyPr wrap="square" rtlCol="0">
            <a:spAutoFit/>
          </a:bodyPr>
          <a:lstStyle/>
          <a:p>
            <a:r>
              <a:rPr lang="en-US" dirty="0">
                <a:latin typeface="Comic Sans MS" panose="030F0702030302020204" pitchFamily="66" charset="0"/>
              </a:rPr>
              <a:t>This is almost exactly how I laid this move out with a spirited wave 4 short scurry.  The lower 76% retracement is conveniently situated just below the session low.  If the rollover has not already taken place it would be hard to see it happen if prices exceeded </a:t>
            </a:r>
            <a:r>
              <a:rPr lang="en-US" dirty="0" smtClean="0">
                <a:latin typeface="Comic Sans MS" panose="030F0702030302020204" pitchFamily="66" charset="0"/>
              </a:rPr>
              <a:t>31.25.</a:t>
            </a:r>
            <a:endParaRPr lang="en-US" dirty="0">
              <a:latin typeface="Comic Sans MS" panose="030F0702030302020204" pitchFamily="66" charset="0"/>
            </a:endParaRPr>
          </a:p>
        </p:txBody>
      </p:sp>
      <p:sp>
        <p:nvSpPr>
          <p:cNvPr id="6" name="Rectangle 5"/>
          <p:cNvSpPr/>
          <p:nvPr/>
        </p:nvSpPr>
        <p:spPr>
          <a:xfrm>
            <a:off x="0" y="-4207"/>
            <a:ext cx="1874231" cy="369332"/>
          </a:xfrm>
          <a:prstGeom prst="rect">
            <a:avLst/>
          </a:prstGeom>
        </p:spPr>
        <p:txBody>
          <a:bodyPr wrap="none">
            <a:spAutoFit/>
          </a:bodyPr>
          <a:lstStyle/>
          <a:p>
            <a:r>
              <a:rPr lang="en-US" dirty="0" smtClean="0">
                <a:latin typeface="Comic Sans MS" panose="030F0702030302020204" pitchFamily="66" charset="0"/>
              </a:rPr>
              <a:t>08:34      </a:t>
            </a:r>
            <a:r>
              <a:rPr lang="en-US" dirty="0">
                <a:latin typeface="Comic Sans MS" panose="030F0702030302020204" pitchFamily="66" charset="0"/>
              </a:rPr>
              <a:t>2</a:t>
            </a:r>
            <a:r>
              <a:rPr lang="en-US" dirty="0" smtClean="0">
                <a:latin typeface="Comic Sans MS" panose="030F0702030302020204" pitchFamily="66" charset="0"/>
              </a:rPr>
              <a:t>.3.16</a:t>
            </a:r>
            <a:endParaRPr lang="en-US"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37768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Crude 32.00 cautiously optimistic – near term tied to SP</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55642" y="1690688"/>
            <a:ext cx="7366635" cy="4482109"/>
          </a:xfrm>
          <a:prstGeom prst="rect">
            <a:avLst/>
          </a:prstGeom>
        </p:spPr>
      </p:pic>
      <p:sp>
        <p:nvSpPr>
          <p:cNvPr id="5" name="TextBox 4"/>
          <p:cNvSpPr txBox="1"/>
          <p:nvPr/>
        </p:nvSpPr>
        <p:spPr>
          <a:xfrm>
            <a:off x="8520545" y="1690688"/>
            <a:ext cx="3009208" cy="4247317"/>
          </a:xfrm>
          <a:prstGeom prst="rect">
            <a:avLst/>
          </a:prstGeom>
          <a:noFill/>
        </p:spPr>
        <p:txBody>
          <a:bodyPr wrap="square" rtlCol="0">
            <a:spAutoFit/>
          </a:bodyPr>
          <a:lstStyle/>
          <a:p>
            <a:r>
              <a:rPr lang="en-US" dirty="0">
                <a:latin typeface="Comic Sans MS" panose="030F0702030302020204" pitchFamily="66" charset="0"/>
              </a:rPr>
              <a:t>I suggested there might be support near 31.25 and the spike low came close.  If stocks can really come back from the depths of hell, e.g. the 76% retracement within a tick! it certainly wouldn't hurt prospects for a recovery.</a:t>
            </a:r>
          </a:p>
          <a:p>
            <a:endParaRPr lang="en-US" dirty="0">
              <a:latin typeface="Comic Sans MS" panose="030F0702030302020204" pitchFamily="66" charset="0"/>
            </a:endParaRPr>
          </a:p>
          <a:p>
            <a:r>
              <a:rPr lang="en-US" dirty="0">
                <a:latin typeface="Comic Sans MS" panose="030F0702030302020204" pitchFamily="66" charset="0"/>
              </a:rPr>
              <a:t>Hard to say how many human players are still standing today and what is or isn't "real" at least in crude. </a:t>
            </a:r>
          </a:p>
        </p:txBody>
      </p:sp>
      <p:sp>
        <p:nvSpPr>
          <p:cNvPr id="6" name="Rectangle 5"/>
          <p:cNvSpPr/>
          <p:nvPr/>
        </p:nvSpPr>
        <p:spPr>
          <a:xfrm>
            <a:off x="0" y="0"/>
            <a:ext cx="1941557" cy="369332"/>
          </a:xfrm>
          <a:prstGeom prst="rect">
            <a:avLst/>
          </a:prstGeom>
        </p:spPr>
        <p:txBody>
          <a:bodyPr wrap="none">
            <a:spAutoFit/>
          </a:bodyPr>
          <a:lstStyle/>
          <a:p>
            <a:r>
              <a:rPr lang="en-US" dirty="0" smtClean="0">
                <a:latin typeface="Comic Sans MS" panose="030F0702030302020204" pitchFamily="66" charset="0"/>
              </a:rPr>
              <a:t>15:38      </a:t>
            </a:r>
            <a:r>
              <a:rPr lang="en-US" dirty="0">
                <a:latin typeface="Comic Sans MS" panose="030F0702030302020204" pitchFamily="66" charset="0"/>
              </a:rPr>
              <a:t>1.27.16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283643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Crude 32.30 probably higher still</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52337" y="1483194"/>
            <a:ext cx="7694383" cy="4696451"/>
          </a:xfrm>
          <a:prstGeom prst="rect">
            <a:avLst/>
          </a:prstGeom>
        </p:spPr>
      </p:pic>
      <p:sp>
        <p:nvSpPr>
          <p:cNvPr id="5" name="TextBox 4"/>
          <p:cNvSpPr txBox="1"/>
          <p:nvPr/>
        </p:nvSpPr>
        <p:spPr>
          <a:xfrm>
            <a:off x="8395855" y="1483194"/>
            <a:ext cx="3333403" cy="1754326"/>
          </a:xfrm>
          <a:prstGeom prst="rect">
            <a:avLst/>
          </a:prstGeom>
          <a:noFill/>
        </p:spPr>
        <p:txBody>
          <a:bodyPr wrap="square" rtlCol="0">
            <a:spAutoFit/>
          </a:bodyPr>
          <a:lstStyle/>
          <a:p>
            <a:r>
              <a:rPr lang="en-US"/>
              <a:t>​I have sort of shoehorned in the triangle but if it is a mistake it will be that it is not bullish enough!   Not much to say here other than there might be support near 31.25...</a:t>
            </a:r>
            <a:endParaRPr lang="en-US" dirty="0"/>
          </a:p>
        </p:txBody>
      </p:sp>
      <p:sp>
        <p:nvSpPr>
          <p:cNvPr id="6" name="Rectangle 5"/>
          <p:cNvSpPr/>
          <p:nvPr/>
        </p:nvSpPr>
        <p:spPr>
          <a:xfrm>
            <a:off x="13134" y="-4207"/>
            <a:ext cx="1904689" cy="369332"/>
          </a:xfrm>
          <a:prstGeom prst="rect">
            <a:avLst/>
          </a:prstGeom>
        </p:spPr>
        <p:txBody>
          <a:bodyPr wrap="none">
            <a:spAutoFit/>
          </a:bodyPr>
          <a:lstStyle/>
          <a:p>
            <a:r>
              <a:rPr lang="en-US" dirty="0" smtClean="0">
                <a:latin typeface="Comic Sans MS" panose="030F0702030302020204" pitchFamily="66" charset="0"/>
              </a:rPr>
              <a:t>11:49      </a:t>
            </a:r>
            <a:r>
              <a:rPr lang="en-US" dirty="0">
                <a:latin typeface="Comic Sans MS" panose="030F0702030302020204" pitchFamily="66" charset="0"/>
              </a:rPr>
              <a:t>1.27.16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86601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1" y="365125"/>
            <a:ext cx="11646131" cy="1325563"/>
          </a:xfrm>
        </p:spPr>
        <p:txBody>
          <a:bodyPr>
            <a:normAutofit/>
          </a:bodyPr>
          <a:lstStyle/>
          <a:p>
            <a:r>
              <a:rPr lang="en-US" sz="4400" dirty="0" smtClean="0">
                <a:latin typeface="Comic Sans MS" panose="030F0702030302020204" pitchFamily="66" charset="0"/>
              </a:rPr>
              <a:t>Crude 31.40 up as planned, but nearing 76</a:t>
            </a:r>
            <a:endParaRPr lang="en-US" sz="4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99011" y="1487978"/>
            <a:ext cx="7349580" cy="4487920"/>
          </a:xfrm>
          <a:prstGeom prst="rect">
            <a:avLst/>
          </a:prstGeom>
        </p:spPr>
      </p:pic>
      <p:sp>
        <p:nvSpPr>
          <p:cNvPr id="5" name="TextBox 4"/>
          <p:cNvSpPr txBox="1"/>
          <p:nvPr/>
        </p:nvSpPr>
        <p:spPr>
          <a:xfrm>
            <a:off x="8254538" y="1554480"/>
            <a:ext cx="3449782" cy="2308324"/>
          </a:xfrm>
          <a:prstGeom prst="rect">
            <a:avLst/>
          </a:prstGeom>
          <a:noFill/>
        </p:spPr>
        <p:txBody>
          <a:bodyPr wrap="square" rtlCol="0">
            <a:spAutoFit/>
          </a:bodyPr>
          <a:lstStyle/>
          <a:p>
            <a:r>
              <a:rPr lang="en-US" dirty="0">
                <a:latin typeface="Comic Sans MS" panose="030F0702030302020204" pitchFamily="66" charset="0"/>
              </a:rPr>
              <a:t>The report today was Crude not </a:t>
            </a:r>
            <a:r>
              <a:rPr lang="en-US" dirty="0" err="1">
                <a:latin typeface="Comic Sans MS" panose="030F0702030302020204" pitchFamily="66" charset="0"/>
              </a:rPr>
              <a:t>NatGas</a:t>
            </a:r>
            <a:r>
              <a:rPr lang="en-US" dirty="0">
                <a:latin typeface="Comic Sans MS" panose="030F0702030302020204" pitchFamily="66" charset="0"/>
              </a:rPr>
              <a:t> but nothing has changed forecast wise in either market.  Prices are nearing </a:t>
            </a:r>
            <a:r>
              <a:rPr lang="en-US" dirty="0" smtClean="0">
                <a:latin typeface="Comic Sans MS" panose="030F0702030302020204" pitchFamily="66" charset="0"/>
              </a:rPr>
              <a:t>the upper </a:t>
            </a:r>
            <a:r>
              <a:rPr lang="en-US" dirty="0">
                <a:latin typeface="Comic Sans MS" panose="030F0702030302020204" pitchFamily="66" charset="0"/>
              </a:rPr>
              <a:t>76 near 31.80 and if this is a triangle we know prices can not exceed 32.20. </a:t>
            </a:r>
          </a:p>
        </p:txBody>
      </p:sp>
      <p:sp>
        <p:nvSpPr>
          <p:cNvPr id="6" name="Rectangle 5"/>
          <p:cNvSpPr/>
          <p:nvPr/>
        </p:nvSpPr>
        <p:spPr>
          <a:xfrm>
            <a:off x="63416" y="0"/>
            <a:ext cx="1941557" cy="369332"/>
          </a:xfrm>
          <a:prstGeom prst="rect">
            <a:avLst/>
          </a:prstGeom>
        </p:spPr>
        <p:txBody>
          <a:bodyPr wrap="none">
            <a:spAutoFit/>
          </a:bodyPr>
          <a:lstStyle/>
          <a:p>
            <a:r>
              <a:rPr lang="en-US" dirty="0" smtClean="0">
                <a:latin typeface="Comic Sans MS" panose="030F0702030302020204" pitchFamily="66" charset="0"/>
              </a:rPr>
              <a:t>10:40      </a:t>
            </a:r>
            <a:r>
              <a:rPr lang="en-US" dirty="0">
                <a:latin typeface="Comic Sans MS" panose="030F0702030302020204" pitchFamily="66" charset="0"/>
              </a:rPr>
              <a:t>1.27.16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335263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31.05 higher for now</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41255" y="1479434"/>
            <a:ext cx="7771968" cy="4705235"/>
          </a:xfrm>
          <a:prstGeom prst="rect">
            <a:avLst/>
          </a:prstGeom>
        </p:spPr>
      </p:pic>
      <p:sp>
        <p:nvSpPr>
          <p:cNvPr id="5" name="TextBox 4"/>
          <p:cNvSpPr txBox="1"/>
          <p:nvPr/>
        </p:nvSpPr>
        <p:spPr>
          <a:xfrm>
            <a:off x="8661862" y="1479434"/>
            <a:ext cx="3117273" cy="2308324"/>
          </a:xfrm>
          <a:prstGeom prst="rect">
            <a:avLst/>
          </a:prstGeom>
          <a:noFill/>
        </p:spPr>
        <p:txBody>
          <a:bodyPr wrap="square" rtlCol="0">
            <a:spAutoFit/>
          </a:bodyPr>
          <a:lstStyle/>
          <a:p>
            <a:r>
              <a:rPr lang="en-US" dirty="0"/>
              <a:t>I was hoping for a washout of $30 in the presumed triangle consolidation pattern but no so luck...I still like the triangle scenario which would call for an inside day today.  </a:t>
            </a:r>
            <a:r>
              <a:rPr lang="en-US" dirty="0" smtClean="0"/>
              <a:t>The  </a:t>
            </a:r>
            <a:r>
              <a:rPr lang="en-US" dirty="0"/>
              <a:t>76 comes in near 31.80 for the anticipated wave d </a:t>
            </a:r>
            <a:r>
              <a:rPr lang="en-US" dirty="0" smtClean="0"/>
              <a:t>swing.</a:t>
            </a:r>
            <a:endParaRPr lang="en-US" dirty="0"/>
          </a:p>
        </p:txBody>
      </p:sp>
      <p:sp>
        <p:nvSpPr>
          <p:cNvPr id="6" name="Rectangle 5"/>
          <p:cNvSpPr/>
          <p:nvPr/>
        </p:nvSpPr>
        <p:spPr>
          <a:xfrm>
            <a:off x="79441" y="0"/>
            <a:ext cx="1978427" cy="369332"/>
          </a:xfrm>
          <a:prstGeom prst="rect">
            <a:avLst/>
          </a:prstGeom>
        </p:spPr>
        <p:txBody>
          <a:bodyPr wrap="none">
            <a:spAutoFit/>
          </a:bodyPr>
          <a:lstStyle/>
          <a:p>
            <a:r>
              <a:rPr lang="en-US" dirty="0" smtClean="0">
                <a:latin typeface="Comic Sans MS" panose="030F0702030302020204" pitchFamily="66" charset="0"/>
              </a:rPr>
              <a:t>09:22      1.27.16</a:t>
            </a:r>
            <a:endParaRPr lang="en-US"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222053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30.50 in Consolidation</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17962" y="1390909"/>
            <a:ext cx="7848600" cy="4791075"/>
          </a:xfrm>
          <a:prstGeom prst="rect">
            <a:avLst/>
          </a:prstGeom>
        </p:spPr>
      </p:pic>
      <p:sp>
        <p:nvSpPr>
          <p:cNvPr id="5" name="TextBox 4"/>
          <p:cNvSpPr txBox="1"/>
          <p:nvPr/>
        </p:nvSpPr>
        <p:spPr>
          <a:xfrm>
            <a:off x="8628611" y="1390909"/>
            <a:ext cx="2967644" cy="4247317"/>
          </a:xfrm>
          <a:prstGeom prst="rect">
            <a:avLst/>
          </a:prstGeom>
          <a:noFill/>
        </p:spPr>
        <p:txBody>
          <a:bodyPr wrap="square" rtlCol="0">
            <a:spAutoFit/>
          </a:bodyPr>
          <a:lstStyle/>
          <a:p>
            <a:r>
              <a:rPr lang="en-US" dirty="0">
                <a:latin typeface="Comic Sans MS" panose="030F0702030302020204" pitchFamily="66" charset="0"/>
              </a:rPr>
              <a:t>The bear trap never set up and the late slide does indicate that the push above 32 was a second wave.  I favor the development of a  wave B triangle  which may not resolve until the storage report Thursday.  The more bearish scenario is simply a quick drop towards 28.  The lower 76 is sitting just below $30 so the idea of a bear trap comes to mind.</a:t>
            </a:r>
          </a:p>
        </p:txBody>
      </p:sp>
      <p:sp>
        <p:nvSpPr>
          <p:cNvPr id="6" name="Rectangle 5"/>
          <p:cNvSpPr/>
          <p:nvPr/>
        </p:nvSpPr>
        <p:spPr>
          <a:xfrm>
            <a:off x="144042" y="0"/>
            <a:ext cx="1941557" cy="369332"/>
          </a:xfrm>
          <a:prstGeom prst="rect">
            <a:avLst/>
          </a:prstGeom>
        </p:spPr>
        <p:txBody>
          <a:bodyPr wrap="none">
            <a:spAutoFit/>
          </a:bodyPr>
          <a:lstStyle/>
          <a:p>
            <a:r>
              <a:rPr lang="en-US" dirty="0" smtClean="0">
                <a:latin typeface="Comic Sans MS" panose="030F0702030302020204" pitchFamily="66" charset="0"/>
              </a:rPr>
              <a:t>16:59      </a:t>
            </a:r>
            <a:r>
              <a:rPr lang="en-US" dirty="0">
                <a:latin typeface="Comic Sans MS" panose="030F0702030302020204" pitchFamily="66" charset="0"/>
              </a:rPr>
              <a:t>1.26.16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83036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31.45 Deep Courtesy Dip?</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68085" y="1457412"/>
            <a:ext cx="7848600" cy="4685694"/>
          </a:xfrm>
          <a:prstGeom prst="rect">
            <a:avLst/>
          </a:prstGeom>
        </p:spPr>
      </p:pic>
      <p:sp>
        <p:nvSpPr>
          <p:cNvPr id="5" name="TextBox 4"/>
          <p:cNvSpPr txBox="1"/>
          <p:nvPr/>
        </p:nvSpPr>
        <p:spPr>
          <a:xfrm>
            <a:off x="8495607" y="1457412"/>
            <a:ext cx="3192088" cy="2031325"/>
          </a:xfrm>
          <a:prstGeom prst="rect">
            <a:avLst/>
          </a:prstGeom>
          <a:noFill/>
        </p:spPr>
        <p:txBody>
          <a:bodyPr wrap="square" rtlCol="0">
            <a:spAutoFit/>
          </a:bodyPr>
          <a:lstStyle/>
          <a:p>
            <a:r>
              <a:rPr lang="en-US" dirty="0">
                <a:latin typeface="Comic Sans MS" panose="030F0702030302020204" pitchFamily="66" charset="0"/>
              </a:rPr>
              <a:t>Prices have backed off about 90 cents and if this a wave iv courtesy dip maybe a small bear trap below 31.50 will set up but if things don't stabilize </a:t>
            </a:r>
            <a:r>
              <a:rPr lang="en-US" dirty="0" smtClean="0">
                <a:latin typeface="Comic Sans MS" panose="030F0702030302020204" pitchFamily="66" charset="0"/>
              </a:rPr>
              <a:t>post-haste.</a:t>
            </a:r>
            <a:endParaRPr lang="en-US" dirty="0">
              <a:latin typeface="Comic Sans MS" panose="030F0702030302020204" pitchFamily="66" charset="0"/>
            </a:endParaRPr>
          </a:p>
        </p:txBody>
      </p:sp>
      <p:sp>
        <p:nvSpPr>
          <p:cNvPr id="6" name="Rectangle 5"/>
          <p:cNvSpPr/>
          <p:nvPr/>
        </p:nvSpPr>
        <p:spPr>
          <a:xfrm>
            <a:off x="16917" y="0"/>
            <a:ext cx="1941557" cy="369332"/>
          </a:xfrm>
          <a:prstGeom prst="rect">
            <a:avLst/>
          </a:prstGeom>
        </p:spPr>
        <p:txBody>
          <a:bodyPr wrap="none">
            <a:spAutoFit/>
          </a:bodyPr>
          <a:lstStyle/>
          <a:p>
            <a:r>
              <a:rPr lang="en-US" dirty="0" smtClean="0">
                <a:latin typeface="Comic Sans MS" panose="030F0702030302020204" pitchFamily="66" charset="0"/>
              </a:rPr>
              <a:t>14:30      </a:t>
            </a:r>
            <a:r>
              <a:rPr lang="en-US" dirty="0">
                <a:latin typeface="Comic Sans MS" panose="030F0702030302020204" pitchFamily="66" charset="0"/>
              </a:rPr>
              <a:t>1.26.16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8811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66" y="369332"/>
            <a:ext cx="11912137" cy="1325563"/>
          </a:xfrm>
        </p:spPr>
        <p:txBody>
          <a:bodyPr>
            <a:normAutofit/>
          </a:bodyPr>
          <a:lstStyle/>
          <a:p>
            <a:r>
              <a:rPr lang="en-US" sz="4000" dirty="0" smtClean="0">
                <a:latin typeface="Comic Sans MS" panose="030F0702030302020204" pitchFamily="66" charset="0"/>
              </a:rPr>
              <a:t>Crude 32.25 headed to the top of the channel</a:t>
            </a:r>
            <a:endParaRPr lang="en-US" sz="4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83066" y="1385281"/>
            <a:ext cx="7730403" cy="4705782"/>
          </a:xfrm>
          <a:prstGeom prst="rect">
            <a:avLst/>
          </a:prstGeom>
        </p:spPr>
      </p:pic>
      <p:sp>
        <p:nvSpPr>
          <p:cNvPr id="5" name="TextBox 4"/>
          <p:cNvSpPr txBox="1"/>
          <p:nvPr/>
        </p:nvSpPr>
        <p:spPr>
          <a:xfrm>
            <a:off x="8636924" y="1487978"/>
            <a:ext cx="2834640" cy="3693319"/>
          </a:xfrm>
          <a:prstGeom prst="rect">
            <a:avLst/>
          </a:prstGeom>
          <a:noFill/>
        </p:spPr>
        <p:txBody>
          <a:bodyPr wrap="square" rtlCol="0">
            <a:spAutoFit/>
          </a:bodyPr>
          <a:lstStyle/>
          <a:p>
            <a:r>
              <a:rPr lang="en-US" dirty="0">
                <a:latin typeface="Comic Sans MS" panose="030F0702030302020204" pitchFamily="66" charset="0"/>
              </a:rPr>
              <a:t>There was little selling interest near the $32 76% so my assessment is for a five wave sequence to complete above 33.50 off a midway near 31.50.  I suppose if prices were to fall below 31.50 I would have to back off but I view the next 70 cent dip as an opportunity.</a:t>
            </a:r>
          </a:p>
        </p:txBody>
      </p:sp>
      <p:sp>
        <p:nvSpPr>
          <p:cNvPr id="6" name="Rectangle 5"/>
          <p:cNvSpPr/>
          <p:nvPr/>
        </p:nvSpPr>
        <p:spPr>
          <a:xfrm>
            <a:off x="0" y="0"/>
            <a:ext cx="1941557" cy="369332"/>
          </a:xfrm>
          <a:prstGeom prst="rect">
            <a:avLst/>
          </a:prstGeom>
        </p:spPr>
        <p:txBody>
          <a:bodyPr wrap="none">
            <a:spAutoFit/>
          </a:bodyPr>
          <a:lstStyle/>
          <a:p>
            <a:r>
              <a:rPr lang="en-US" dirty="0" smtClean="0">
                <a:latin typeface="Comic Sans MS" panose="030F0702030302020204" pitchFamily="66" charset="0"/>
              </a:rPr>
              <a:t>13:30      </a:t>
            </a:r>
            <a:r>
              <a:rPr lang="en-US" dirty="0">
                <a:latin typeface="Comic Sans MS" panose="030F0702030302020204" pitchFamily="66" charset="0"/>
              </a:rPr>
              <a:t>1.26.16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64895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31.90 at key resistance </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97006" y="1449358"/>
            <a:ext cx="7524750" cy="4591050"/>
          </a:xfrm>
          <a:prstGeom prst="rect">
            <a:avLst/>
          </a:prstGeom>
        </p:spPr>
      </p:pic>
      <p:sp>
        <p:nvSpPr>
          <p:cNvPr id="5" name="TextBox 4"/>
          <p:cNvSpPr txBox="1"/>
          <p:nvPr/>
        </p:nvSpPr>
        <p:spPr>
          <a:xfrm>
            <a:off x="8329353" y="1521229"/>
            <a:ext cx="3424843" cy="2585323"/>
          </a:xfrm>
          <a:prstGeom prst="rect">
            <a:avLst/>
          </a:prstGeom>
          <a:noFill/>
        </p:spPr>
        <p:txBody>
          <a:bodyPr wrap="square" rtlCol="0">
            <a:spAutoFit/>
          </a:bodyPr>
          <a:lstStyle/>
          <a:p>
            <a:r>
              <a:rPr lang="en-US" dirty="0">
                <a:latin typeface="Comic Sans MS" panose="030F0702030302020204" pitchFamily="66" charset="0"/>
              </a:rPr>
              <a:t>The SP did push through its 76 and I think Crude will follow but the first test of $32 might be good for a stall.  If this rally structure is wave C as pictured it will simply keep on cruising towards 33.25 with no more than a </a:t>
            </a:r>
            <a:r>
              <a:rPr lang="en-US" dirty="0" smtClean="0">
                <a:latin typeface="Comic Sans MS" panose="030F0702030302020204" pitchFamily="66" charset="0"/>
              </a:rPr>
              <a:t>75 cent pullback. </a:t>
            </a:r>
            <a:endParaRPr lang="en-US" dirty="0">
              <a:latin typeface="Comic Sans MS" panose="030F0702030302020204" pitchFamily="66" charset="0"/>
            </a:endParaRPr>
          </a:p>
        </p:txBody>
      </p:sp>
      <p:sp>
        <p:nvSpPr>
          <p:cNvPr id="6" name="Rectangle 5"/>
          <p:cNvSpPr/>
          <p:nvPr/>
        </p:nvSpPr>
        <p:spPr>
          <a:xfrm>
            <a:off x="0" y="0"/>
            <a:ext cx="1941557" cy="369332"/>
          </a:xfrm>
          <a:prstGeom prst="rect">
            <a:avLst/>
          </a:prstGeom>
        </p:spPr>
        <p:txBody>
          <a:bodyPr wrap="none">
            <a:spAutoFit/>
          </a:bodyPr>
          <a:lstStyle/>
          <a:p>
            <a:r>
              <a:rPr lang="en-US" dirty="0" smtClean="0">
                <a:latin typeface="Comic Sans MS" panose="030F0702030302020204" pitchFamily="66" charset="0"/>
              </a:rPr>
              <a:t>12:23      </a:t>
            </a:r>
            <a:r>
              <a:rPr lang="en-US" dirty="0">
                <a:latin typeface="Comic Sans MS" panose="030F0702030302020204" pitchFamily="66" charset="0"/>
              </a:rPr>
              <a:t>1.26.16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558433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30.55 and going higher</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60206" y="1475509"/>
            <a:ext cx="7515225" cy="4572000"/>
          </a:xfrm>
          <a:prstGeom prst="rect">
            <a:avLst/>
          </a:prstGeom>
        </p:spPr>
      </p:pic>
      <p:sp>
        <p:nvSpPr>
          <p:cNvPr id="5" name="TextBox 4"/>
          <p:cNvSpPr txBox="1"/>
          <p:nvPr/>
        </p:nvSpPr>
        <p:spPr>
          <a:xfrm>
            <a:off x="8212975" y="1475509"/>
            <a:ext cx="3383280" cy="2862322"/>
          </a:xfrm>
          <a:prstGeom prst="rect">
            <a:avLst/>
          </a:prstGeom>
          <a:noFill/>
        </p:spPr>
        <p:txBody>
          <a:bodyPr wrap="square" rtlCol="0">
            <a:spAutoFit/>
          </a:bodyPr>
          <a:lstStyle/>
          <a:p>
            <a:r>
              <a:rPr lang="en-US" dirty="0">
                <a:latin typeface="Comic Sans MS" panose="030F0702030302020204" pitchFamily="66" charset="0"/>
              </a:rPr>
              <a:t>The setback in Crude held close to the 62% retracement and a conventional support line.  I read this to be a more bullish setup of A/B in which case wave C should be dynamic.  IF the market does follow my map we could have a dip </a:t>
            </a:r>
            <a:r>
              <a:rPr lang="en-US" dirty="0" smtClean="0">
                <a:latin typeface="Comic Sans MS" panose="030F0702030302020204" pitchFamily="66" charset="0"/>
              </a:rPr>
              <a:t>below 30 prior to heading up. </a:t>
            </a:r>
            <a:endParaRPr lang="en-US" dirty="0">
              <a:latin typeface="Comic Sans MS" panose="030F0702030302020204" pitchFamily="66" charset="0"/>
            </a:endParaRPr>
          </a:p>
        </p:txBody>
      </p:sp>
      <p:sp>
        <p:nvSpPr>
          <p:cNvPr id="6" name="Rectangle 5"/>
          <p:cNvSpPr/>
          <p:nvPr/>
        </p:nvSpPr>
        <p:spPr>
          <a:xfrm>
            <a:off x="0" y="-4207"/>
            <a:ext cx="2036618" cy="369332"/>
          </a:xfrm>
          <a:prstGeom prst="rect">
            <a:avLst/>
          </a:prstGeom>
        </p:spPr>
        <p:txBody>
          <a:bodyPr wrap="square">
            <a:spAutoFit/>
          </a:bodyPr>
          <a:lstStyle/>
          <a:p>
            <a:r>
              <a:rPr lang="en-US" dirty="0" smtClean="0">
                <a:latin typeface="Comic Sans MS" panose="030F0702030302020204" pitchFamily="66" charset="0"/>
              </a:rPr>
              <a:t>08:48      1.26.16</a:t>
            </a:r>
            <a:endParaRPr lang="en-US"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394149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65125"/>
            <a:ext cx="11155680" cy="1325563"/>
          </a:xfrm>
        </p:spPr>
        <p:txBody>
          <a:bodyPr>
            <a:normAutofit fontScale="90000"/>
          </a:bodyPr>
          <a:lstStyle/>
          <a:p>
            <a:r>
              <a:rPr lang="en-US" dirty="0" smtClean="0">
                <a:latin typeface="Comic Sans MS" panose="030F0702030302020204" pitchFamily="66" charset="0"/>
              </a:rPr>
              <a:t>Crude 29.75 Vulnerable towards $28</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33288" y="1404850"/>
            <a:ext cx="8011910" cy="4771506"/>
          </a:xfrm>
          <a:prstGeom prst="rect">
            <a:avLst/>
          </a:prstGeom>
        </p:spPr>
      </p:pic>
      <p:sp>
        <p:nvSpPr>
          <p:cNvPr id="5" name="TextBox 4"/>
          <p:cNvSpPr txBox="1"/>
          <p:nvPr/>
        </p:nvSpPr>
        <p:spPr>
          <a:xfrm>
            <a:off x="8769927" y="1404850"/>
            <a:ext cx="2651760" cy="2585323"/>
          </a:xfrm>
          <a:prstGeom prst="rect">
            <a:avLst/>
          </a:prstGeom>
          <a:noFill/>
        </p:spPr>
        <p:txBody>
          <a:bodyPr wrap="square" rtlCol="0">
            <a:spAutoFit/>
          </a:bodyPr>
          <a:lstStyle/>
          <a:p>
            <a:r>
              <a:rPr lang="en-US" dirty="0">
                <a:latin typeface="Comic Sans MS" panose="030F0702030302020204" pitchFamily="66" charset="0"/>
              </a:rPr>
              <a:t>Prices are back in the passive buyer zone but this time I am open to the possibility that the market will fall out the bottom.  This could lead to a quick drop towards 28 if it plays out </a:t>
            </a:r>
            <a:r>
              <a:rPr lang="en-US" dirty="0" smtClean="0">
                <a:latin typeface="Comic Sans MS" panose="030F0702030302020204" pitchFamily="66" charset="0"/>
              </a:rPr>
              <a:t>this way.</a:t>
            </a:r>
            <a:endParaRPr lang="en-US"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0" y="6400760"/>
            <a:ext cx="1847248" cy="457240"/>
          </a:xfrm>
          <a:prstGeom prst="rect">
            <a:avLst/>
          </a:prstGeom>
        </p:spPr>
      </p:pic>
      <p:sp>
        <p:nvSpPr>
          <p:cNvPr id="7" name="Rectangle 6"/>
          <p:cNvSpPr/>
          <p:nvPr/>
        </p:nvSpPr>
        <p:spPr>
          <a:xfrm>
            <a:off x="0" y="-4207"/>
            <a:ext cx="1837362" cy="369332"/>
          </a:xfrm>
          <a:prstGeom prst="rect">
            <a:avLst/>
          </a:prstGeom>
        </p:spPr>
        <p:txBody>
          <a:bodyPr wrap="none">
            <a:spAutoFit/>
          </a:bodyPr>
          <a:lstStyle/>
          <a:p>
            <a:r>
              <a:rPr lang="en-US" smtClean="0">
                <a:latin typeface="Comic Sans MS" panose="030F0702030302020204" pitchFamily="66" charset="0"/>
              </a:rPr>
              <a:t>14:36      </a:t>
            </a:r>
            <a:r>
              <a:rPr lang="en-US" dirty="0">
                <a:latin typeface="Comic Sans MS" panose="030F0702030302020204" pitchFamily="66" charset="0"/>
              </a:rPr>
              <a:t>2.8.16</a:t>
            </a:r>
          </a:p>
        </p:txBody>
      </p:sp>
    </p:spTree>
    <p:extLst>
      <p:ext uri="{BB962C8B-B14F-4D97-AF65-F5344CB8AC3E}">
        <p14:creationId xmlns:p14="http://schemas.microsoft.com/office/powerpoint/2010/main" val="189649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30.55 Make/Break Time</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26275" y="1368310"/>
            <a:ext cx="7848600" cy="4758170"/>
          </a:xfrm>
          <a:prstGeom prst="rect">
            <a:avLst/>
          </a:prstGeom>
        </p:spPr>
      </p:pic>
      <p:sp>
        <p:nvSpPr>
          <p:cNvPr id="5" name="TextBox 4"/>
          <p:cNvSpPr txBox="1"/>
          <p:nvPr/>
        </p:nvSpPr>
        <p:spPr>
          <a:xfrm>
            <a:off x="8587047" y="1429789"/>
            <a:ext cx="3000895" cy="3693319"/>
          </a:xfrm>
          <a:prstGeom prst="rect">
            <a:avLst/>
          </a:prstGeom>
          <a:noFill/>
        </p:spPr>
        <p:txBody>
          <a:bodyPr wrap="square" rtlCol="0">
            <a:spAutoFit/>
          </a:bodyPr>
          <a:lstStyle/>
          <a:p>
            <a:r>
              <a:rPr lang="en-US" dirty="0">
                <a:latin typeface="Comic Sans MS" panose="030F0702030302020204" pitchFamily="66" charset="0"/>
              </a:rPr>
              <a:t>The bear trap did set up a nice bounce but it was sub-standard which might be a really bearish indication.  I do not believe this market has seen its final bottom and if it crashes and burns from current levels it would not exactly be a surprise and there could be a quick drop washing out $30. </a:t>
            </a:r>
          </a:p>
        </p:txBody>
      </p:sp>
      <p:sp>
        <p:nvSpPr>
          <p:cNvPr id="6" name="Rectangle 5"/>
          <p:cNvSpPr/>
          <p:nvPr/>
        </p:nvSpPr>
        <p:spPr>
          <a:xfrm>
            <a:off x="0" y="0"/>
            <a:ext cx="1867819" cy="369332"/>
          </a:xfrm>
          <a:prstGeom prst="rect">
            <a:avLst/>
          </a:prstGeom>
        </p:spPr>
        <p:txBody>
          <a:bodyPr wrap="none">
            <a:spAutoFit/>
          </a:bodyPr>
          <a:lstStyle/>
          <a:p>
            <a:r>
              <a:rPr lang="en-US" dirty="0" smtClean="0">
                <a:latin typeface="Comic Sans MS" panose="030F0702030302020204" pitchFamily="66" charset="0"/>
              </a:rPr>
              <a:t>11:19      </a:t>
            </a:r>
            <a:r>
              <a:rPr lang="en-US" dirty="0">
                <a:latin typeface="Comic Sans MS" panose="030F0702030302020204" pitchFamily="66" charset="0"/>
              </a:rPr>
              <a:t>1.25.16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59460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51" y="365125"/>
            <a:ext cx="11263745" cy="1325563"/>
          </a:xfrm>
        </p:spPr>
        <p:txBody>
          <a:bodyPr>
            <a:normAutofit/>
          </a:bodyPr>
          <a:lstStyle/>
          <a:p>
            <a:r>
              <a:rPr lang="en-US" sz="4000" dirty="0" smtClean="0">
                <a:latin typeface="Comic Sans MS" panose="030F0702030302020204" pitchFamily="66" charset="0"/>
              </a:rPr>
              <a:t>Crude 31.00 courtesy dip for possible bottom </a:t>
            </a:r>
            <a:endParaRPr lang="en-US" sz="4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91465" y="1388226"/>
            <a:ext cx="7680020" cy="4714268"/>
          </a:xfrm>
          <a:prstGeom prst="rect">
            <a:avLst/>
          </a:prstGeom>
        </p:spPr>
      </p:pic>
      <p:sp>
        <p:nvSpPr>
          <p:cNvPr id="5" name="TextBox 4"/>
          <p:cNvSpPr txBox="1"/>
          <p:nvPr/>
        </p:nvSpPr>
        <p:spPr>
          <a:xfrm>
            <a:off x="8445731" y="1388226"/>
            <a:ext cx="2892829" cy="2031325"/>
          </a:xfrm>
          <a:prstGeom prst="rect">
            <a:avLst/>
          </a:prstGeom>
          <a:noFill/>
        </p:spPr>
        <p:txBody>
          <a:bodyPr wrap="square" rtlCol="0">
            <a:spAutoFit/>
          </a:bodyPr>
          <a:lstStyle/>
          <a:p>
            <a:r>
              <a:rPr lang="en-US" dirty="0">
                <a:latin typeface="Comic Sans MS" panose="030F0702030302020204" pitchFamily="66" charset="0"/>
              </a:rPr>
              <a:t>We should know very soon if Crude put in a sub 31 bear trap.  A push above 31.25 would be the first indication  that prices may be on their way back towards $32.</a:t>
            </a:r>
          </a:p>
        </p:txBody>
      </p:sp>
      <p:sp>
        <p:nvSpPr>
          <p:cNvPr id="6" name="Rectangle 5"/>
          <p:cNvSpPr/>
          <p:nvPr/>
        </p:nvSpPr>
        <p:spPr>
          <a:xfrm>
            <a:off x="0" y="-4207"/>
            <a:ext cx="1978427" cy="369332"/>
          </a:xfrm>
          <a:prstGeom prst="rect">
            <a:avLst/>
          </a:prstGeom>
        </p:spPr>
        <p:txBody>
          <a:bodyPr wrap="none">
            <a:spAutoFit/>
          </a:bodyPr>
          <a:lstStyle/>
          <a:p>
            <a:r>
              <a:rPr lang="en-US" dirty="0" smtClean="0">
                <a:latin typeface="Comic Sans MS" panose="030F0702030302020204" pitchFamily="66" charset="0"/>
              </a:rPr>
              <a:t>09:24      1.25.16</a:t>
            </a:r>
            <a:endParaRPr lang="en-US"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31509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 31.65</a:t>
            </a:r>
            <a:endParaRPr lang="en-US" dirty="0"/>
          </a:p>
        </p:txBody>
      </p:sp>
      <p:pic>
        <p:nvPicPr>
          <p:cNvPr id="4" name="Picture 3"/>
          <p:cNvPicPr>
            <a:picLocks noChangeAspect="1"/>
          </p:cNvPicPr>
          <p:nvPr/>
        </p:nvPicPr>
        <p:blipFill>
          <a:blip r:embed="rId2"/>
          <a:stretch>
            <a:fillRect/>
          </a:stretch>
        </p:blipFill>
        <p:spPr>
          <a:xfrm>
            <a:off x="251460" y="1509625"/>
            <a:ext cx="7848600" cy="4658419"/>
          </a:xfrm>
          <a:prstGeom prst="rect">
            <a:avLst/>
          </a:prstGeom>
        </p:spPr>
      </p:pic>
      <p:sp>
        <p:nvSpPr>
          <p:cNvPr id="5" name="TextBox 4"/>
          <p:cNvSpPr txBox="1"/>
          <p:nvPr/>
        </p:nvSpPr>
        <p:spPr>
          <a:xfrm>
            <a:off x="8661862" y="1509625"/>
            <a:ext cx="2751513" cy="3139321"/>
          </a:xfrm>
          <a:prstGeom prst="rect">
            <a:avLst/>
          </a:prstGeom>
          <a:noFill/>
        </p:spPr>
        <p:txBody>
          <a:bodyPr wrap="square" rtlCol="0">
            <a:spAutoFit/>
          </a:bodyPr>
          <a:lstStyle/>
          <a:p>
            <a:r>
              <a:rPr lang="en-US" dirty="0">
                <a:latin typeface="Comic Sans MS" panose="030F0702030302020204" pitchFamily="66" charset="0"/>
              </a:rPr>
              <a:t>Its now obvious the bottom is of larger degree and prices are headed higher still.  $32 might find selling interests but the top of the down channel is close to $34.  I would be surprised if prices even fall back below $31 from here.</a:t>
            </a:r>
          </a:p>
        </p:txBody>
      </p:sp>
      <p:sp>
        <p:nvSpPr>
          <p:cNvPr id="6" name="Rectangle 5"/>
          <p:cNvSpPr/>
          <p:nvPr/>
        </p:nvSpPr>
        <p:spPr>
          <a:xfrm>
            <a:off x="0" y="0"/>
            <a:ext cx="1978427" cy="369332"/>
          </a:xfrm>
          <a:prstGeom prst="rect">
            <a:avLst/>
          </a:prstGeom>
        </p:spPr>
        <p:txBody>
          <a:bodyPr wrap="none">
            <a:spAutoFit/>
          </a:bodyPr>
          <a:lstStyle/>
          <a:p>
            <a:r>
              <a:rPr lang="en-US" dirty="0" smtClean="0">
                <a:latin typeface="Comic Sans MS" panose="030F0702030302020204" pitchFamily="66" charset="0"/>
              </a:rPr>
              <a:t>09:28      </a:t>
            </a:r>
            <a:r>
              <a:rPr lang="en-US" dirty="0">
                <a:latin typeface="Comic Sans MS" panose="030F0702030302020204" pitchFamily="66" charset="0"/>
              </a:rPr>
              <a:t>1.22.16</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87856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 above $31 and toppy looking</a:t>
            </a:r>
            <a:endParaRPr lang="en-US" dirty="0"/>
          </a:p>
        </p:txBody>
      </p:sp>
      <p:pic>
        <p:nvPicPr>
          <p:cNvPr id="4" name="Picture 3"/>
          <p:cNvPicPr>
            <a:picLocks noChangeAspect="1"/>
          </p:cNvPicPr>
          <p:nvPr/>
        </p:nvPicPr>
        <p:blipFill>
          <a:blip r:embed="rId2"/>
          <a:stretch>
            <a:fillRect/>
          </a:stretch>
        </p:blipFill>
        <p:spPr>
          <a:xfrm>
            <a:off x="388447" y="1431521"/>
            <a:ext cx="7524750" cy="4610100"/>
          </a:xfrm>
          <a:prstGeom prst="rect">
            <a:avLst/>
          </a:prstGeom>
        </p:spPr>
      </p:pic>
      <p:sp>
        <p:nvSpPr>
          <p:cNvPr id="5" name="TextBox 4"/>
          <p:cNvSpPr txBox="1"/>
          <p:nvPr/>
        </p:nvSpPr>
        <p:spPr>
          <a:xfrm>
            <a:off x="8387542" y="1431521"/>
            <a:ext cx="3150523" cy="3139321"/>
          </a:xfrm>
          <a:prstGeom prst="rect">
            <a:avLst/>
          </a:prstGeom>
          <a:noFill/>
        </p:spPr>
        <p:txBody>
          <a:bodyPr wrap="square" rtlCol="0">
            <a:spAutoFit/>
          </a:bodyPr>
          <a:lstStyle/>
          <a:p>
            <a:r>
              <a:rPr lang="en-US" dirty="0">
                <a:latin typeface="Comic Sans MS" panose="030F0702030302020204" pitchFamily="66" charset="0"/>
              </a:rPr>
              <a:t>It strikes me after a bi pop that a bull trap setup above $31 makes sense.  This pattern may be more bullish than previously thought but that can only be determined if prices actually go down.</a:t>
            </a:r>
          </a:p>
          <a:p>
            <a:r>
              <a:rPr lang="en-US" dirty="0">
                <a:latin typeface="Comic Sans MS" panose="030F0702030302020204" pitchFamily="66" charset="0"/>
              </a:rPr>
              <a:t>Maybe Crude is headed higher from current levels but I am cautious. </a:t>
            </a:r>
          </a:p>
        </p:txBody>
      </p:sp>
      <p:sp>
        <p:nvSpPr>
          <p:cNvPr id="6" name="Rectangle 5"/>
          <p:cNvSpPr/>
          <p:nvPr/>
        </p:nvSpPr>
        <p:spPr>
          <a:xfrm>
            <a:off x="0" y="-4207"/>
            <a:ext cx="1978427" cy="369332"/>
          </a:xfrm>
          <a:prstGeom prst="rect">
            <a:avLst/>
          </a:prstGeom>
        </p:spPr>
        <p:txBody>
          <a:bodyPr wrap="none">
            <a:spAutoFit/>
          </a:bodyPr>
          <a:lstStyle/>
          <a:p>
            <a:r>
              <a:rPr lang="en-US" dirty="0" smtClean="0">
                <a:latin typeface="Comic Sans MS" panose="030F0702030302020204" pitchFamily="66" charset="0"/>
              </a:rPr>
              <a:t>09:00      1.22.16</a:t>
            </a:r>
            <a:endParaRPr lang="en-US"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65043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29.65</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81594" y="1365019"/>
            <a:ext cx="7505700" cy="4610100"/>
          </a:xfrm>
          <a:prstGeom prst="rect">
            <a:avLst/>
          </a:prstGeom>
        </p:spPr>
      </p:pic>
      <p:sp>
        <p:nvSpPr>
          <p:cNvPr id="5" name="Rectangle 4"/>
          <p:cNvSpPr/>
          <p:nvPr/>
        </p:nvSpPr>
        <p:spPr>
          <a:xfrm>
            <a:off x="6882" y="-4207"/>
            <a:ext cx="1651414" cy="369332"/>
          </a:xfrm>
          <a:prstGeom prst="rect">
            <a:avLst/>
          </a:prstGeom>
        </p:spPr>
        <p:txBody>
          <a:bodyPr wrap="none">
            <a:spAutoFit/>
          </a:bodyPr>
          <a:lstStyle/>
          <a:p>
            <a:r>
              <a:rPr lang="en-US" dirty="0" smtClean="0"/>
              <a:t>14:45      </a:t>
            </a:r>
            <a:r>
              <a:rPr lang="en-US" dirty="0"/>
              <a:t>1.21.16</a:t>
            </a:r>
          </a:p>
        </p:txBody>
      </p:sp>
      <p:sp>
        <p:nvSpPr>
          <p:cNvPr id="6" name="TextBox 5"/>
          <p:cNvSpPr txBox="1"/>
          <p:nvPr/>
        </p:nvSpPr>
        <p:spPr>
          <a:xfrm>
            <a:off x="8470669" y="1365019"/>
            <a:ext cx="3183775" cy="4247317"/>
          </a:xfrm>
          <a:prstGeom prst="rect">
            <a:avLst/>
          </a:prstGeom>
          <a:noFill/>
        </p:spPr>
        <p:txBody>
          <a:bodyPr wrap="square" rtlCol="0">
            <a:spAutoFit/>
          </a:bodyPr>
          <a:lstStyle/>
          <a:p>
            <a:r>
              <a:rPr lang="en-US" dirty="0">
                <a:latin typeface="Comic Sans MS" panose="030F0702030302020204" pitchFamily="66" charset="0"/>
              </a:rPr>
              <a:t>The setback from $30+ came right on schedule leaving an almost mandatory bull trap.  So far the dip has held a 38% retracement of the extended wave which is bullish and suggests that there is at least one more </a:t>
            </a:r>
            <a:r>
              <a:rPr lang="en-US" dirty="0" smtClean="0">
                <a:latin typeface="Comic Sans MS" panose="030F0702030302020204" pitchFamily="66" charset="0"/>
              </a:rPr>
              <a:t>sub wave </a:t>
            </a:r>
            <a:r>
              <a:rPr lang="en-US" dirty="0">
                <a:latin typeface="Comic Sans MS" panose="030F0702030302020204" pitchFamily="66" charset="0"/>
              </a:rPr>
              <a:t>higher.  This is a risk/reward play because there is a chance that things are not even bullish at all and $30 the figure is clearly the </a:t>
            </a:r>
            <a:r>
              <a:rPr lang="en-US" dirty="0" smtClean="0">
                <a:latin typeface="Comic Sans MS" panose="030F0702030302020204" pitchFamily="66" charset="0"/>
              </a:rPr>
              <a:t>price to watch. </a:t>
            </a:r>
            <a:endParaRPr lang="en-US"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25576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365125"/>
            <a:ext cx="12108873" cy="1325563"/>
          </a:xfrm>
        </p:spPr>
        <p:txBody>
          <a:bodyPr>
            <a:normAutofit/>
          </a:bodyPr>
          <a:lstStyle/>
          <a:p>
            <a:r>
              <a:rPr lang="en-US" sz="3600" dirty="0" smtClean="0">
                <a:latin typeface="Comic Sans MS" panose="030F0702030302020204" pitchFamily="66" charset="0"/>
              </a:rPr>
              <a:t>Crude hit $30! Who could have seen that one coming?</a:t>
            </a:r>
            <a:endParaRPr lang="en-US" sz="36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06284" y="1406582"/>
            <a:ext cx="7505700" cy="4610100"/>
          </a:xfrm>
          <a:prstGeom prst="rect">
            <a:avLst/>
          </a:prstGeom>
        </p:spPr>
      </p:pic>
      <p:sp>
        <p:nvSpPr>
          <p:cNvPr id="5" name="TextBox 4"/>
          <p:cNvSpPr txBox="1"/>
          <p:nvPr/>
        </p:nvSpPr>
        <p:spPr>
          <a:xfrm>
            <a:off x="8287789" y="1406582"/>
            <a:ext cx="3341716" cy="3693319"/>
          </a:xfrm>
          <a:prstGeom prst="rect">
            <a:avLst/>
          </a:prstGeom>
          <a:noFill/>
        </p:spPr>
        <p:txBody>
          <a:bodyPr wrap="square" rtlCol="0">
            <a:spAutoFit/>
          </a:bodyPr>
          <a:lstStyle/>
          <a:p>
            <a:r>
              <a:rPr lang="en-US" dirty="0">
                <a:latin typeface="Comic Sans MS" panose="030F0702030302020204" pitchFamily="66" charset="0"/>
              </a:rPr>
              <a:t>I have not been covering Crude every day but I have obviously been watching!  This turned out to be another spectacular forecast with the initial target already met.  The way things are going near vertical it is not for me to say further gains aren't forthcoming but if there is going to be a stall it could come from near current levels.</a:t>
            </a:r>
          </a:p>
        </p:txBody>
      </p:sp>
      <p:sp>
        <p:nvSpPr>
          <p:cNvPr id="6" name="Rectangle 5"/>
          <p:cNvSpPr/>
          <p:nvPr/>
        </p:nvSpPr>
        <p:spPr>
          <a:xfrm>
            <a:off x="0" y="-4207"/>
            <a:ext cx="1904689" cy="369332"/>
          </a:xfrm>
          <a:prstGeom prst="rect">
            <a:avLst/>
          </a:prstGeom>
        </p:spPr>
        <p:txBody>
          <a:bodyPr wrap="none">
            <a:spAutoFit/>
          </a:bodyPr>
          <a:lstStyle/>
          <a:p>
            <a:r>
              <a:rPr lang="en-US" dirty="0" smtClean="0">
                <a:latin typeface="Comic Sans MS" panose="030F0702030302020204" pitchFamily="66" charset="0"/>
              </a:rPr>
              <a:t>12:09      1.21.16</a:t>
            </a:r>
            <a:endParaRPr lang="en-US"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838130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$28.65 BOUCNING!</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80134" y="1473084"/>
            <a:ext cx="7524750" cy="4610100"/>
          </a:xfrm>
          <a:prstGeom prst="rect">
            <a:avLst/>
          </a:prstGeom>
        </p:spPr>
      </p:pic>
      <p:sp>
        <p:nvSpPr>
          <p:cNvPr id="5" name="Rectangle 4"/>
          <p:cNvSpPr/>
          <p:nvPr/>
        </p:nvSpPr>
        <p:spPr>
          <a:xfrm>
            <a:off x="0" y="-4207"/>
            <a:ext cx="1936749" cy="369332"/>
          </a:xfrm>
          <a:prstGeom prst="rect">
            <a:avLst/>
          </a:prstGeom>
        </p:spPr>
        <p:txBody>
          <a:bodyPr wrap="none">
            <a:spAutoFit/>
          </a:bodyPr>
          <a:lstStyle/>
          <a:p>
            <a:r>
              <a:rPr lang="en-US" dirty="0" smtClean="0">
                <a:latin typeface="Comic Sans MS" panose="030F0702030302020204" pitchFamily="66" charset="0"/>
              </a:rPr>
              <a:t>10:14       </a:t>
            </a:r>
            <a:r>
              <a:rPr lang="en-US" dirty="0">
                <a:latin typeface="Comic Sans MS" panose="030F0702030302020204" pitchFamily="66" charset="0"/>
              </a:rPr>
              <a:t>1.21.16</a:t>
            </a:r>
          </a:p>
        </p:txBody>
      </p:sp>
      <p:sp>
        <p:nvSpPr>
          <p:cNvPr id="6" name="TextBox 5"/>
          <p:cNvSpPr txBox="1"/>
          <p:nvPr/>
        </p:nvSpPr>
        <p:spPr>
          <a:xfrm>
            <a:off x="8312727" y="1473084"/>
            <a:ext cx="3266902" cy="1477328"/>
          </a:xfrm>
          <a:prstGeom prst="rect">
            <a:avLst/>
          </a:prstGeom>
          <a:noFill/>
        </p:spPr>
        <p:txBody>
          <a:bodyPr wrap="square" rtlCol="0">
            <a:spAutoFit/>
          </a:bodyPr>
          <a:lstStyle/>
          <a:p>
            <a:r>
              <a:rPr lang="en-US" dirty="0">
                <a:latin typeface="Comic Sans MS" panose="030F0702030302020204" pitchFamily="66" charset="0"/>
              </a:rPr>
              <a:t>This may turn out to be my best call today as the Oil market heads up.  I may be way too bullish but I think prices are going to test $30!</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1142553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Bounce Time?</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513137" y="1389956"/>
            <a:ext cx="7524750" cy="4610100"/>
          </a:xfrm>
          <a:prstGeom prst="rect">
            <a:avLst/>
          </a:prstGeom>
        </p:spPr>
      </p:pic>
      <p:sp>
        <p:nvSpPr>
          <p:cNvPr id="5" name="TextBox 4"/>
          <p:cNvSpPr txBox="1"/>
          <p:nvPr/>
        </p:nvSpPr>
        <p:spPr>
          <a:xfrm>
            <a:off x="8645236" y="1346662"/>
            <a:ext cx="3108960" cy="4247317"/>
          </a:xfrm>
          <a:prstGeom prst="rect">
            <a:avLst/>
          </a:prstGeom>
          <a:noFill/>
        </p:spPr>
        <p:txBody>
          <a:bodyPr wrap="square" rtlCol="0">
            <a:spAutoFit/>
          </a:bodyPr>
          <a:lstStyle/>
          <a:p>
            <a:r>
              <a:rPr lang="en-US" dirty="0">
                <a:latin typeface="Comic Sans MS" panose="030F0702030302020204" pitchFamily="66" charset="0"/>
              </a:rPr>
              <a:t>For the first time in quite a while we have a plausible setup for a bounce in Oil.  The chart is somewhat similar to equities and I must point out that the suspect low is so far un-confirmed making this a very aggressive market call even if risk is limited. </a:t>
            </a:r>
          </a:p>
          <a:p>
            <a:r>
              <a:rPr lang="en-US" dirty="0">
                <a:latin typeface="Comic Sans MS" panose="030F0702030302020204" pitchFamily="66" charset="0"/>
              </a:rPr>
              <a:t>The interests in this market seem to be focused on the  "evens and the halves" as players grasp for additional guidance.</a:t>
            </a:r>
          </a:p>
        </p:txBody>
      </p:sp>
      <p:sp>
        <p:nvSpPr>
          <p:cNvPr id="6" name="TextBox 5"/>
          <p:cNvSpPr txBox="1"/>
          <p:nvPr/>
        </p:nvSpPr>
        <p:spPr>
          <a:xfrm>
            <a:off x="0" y="0"/>
            <a:ext cx="2194560" cy="369332"/>
          </a:xfrm>
          <a:prstGeom prst="rect">
            <a:avLst/>
          </a:prstGeom>
          <a:noFill/>
        </p:spPr>
        <p:txBody>
          <a:bodyPr wrap="square" rtlCol="0">
            <a:spAutoFit/>
          </a:bodyPr>
          <a:lstStyle/>
          <a:p>
            <a:r>
              <a:rPr lang="en-US" dirty="0" smtClean="0">
                <a:latin typeface="Comic Sans MS" panose="030F0702030302020204" pitchFamily="66" charset="0"/>
              </a:rPr>
              <a:t>09:15       1.21.16</a:t>
            </a:r>
            <a:endParaRPr lang="en-US"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215155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365125"/>
            <a:ext cx="10397836" cy="1325563"/>
          </a:xfrm>
        </p:spPr>
        <p:txBody>
          <a:bodyPr>
            <a:normAutofit fontScale="90000"/>
          </a:bodyPr>
          <a:lstStyle/>
          <a:p>
            <a:r>
              <a:rPr lang="en-US" dirty="0" smtClean="0">
                <a:latin typeface="Comic Sans MS" panose="030F0702030302020204" pitchFamily="66" charset="0"/>
              </a:rPr>
              <a:t>Crude 30.30 Buy interests remain below 30</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84191" y="1622581"/>
            <a:ext cx="8153227" cy="4678466"/>
          </a:xfrm>
          <a:prstGeom prst="rect">
            <a:avLst/>
          </a:prstGeom>
        </p:spPr>
      </p:pic>
      <p:sp>
        <p:nvSpPr>
          <p:cNvPr id="5" name="TextBox 4"/>
          <p:cNvSpPr txBox="1"/>
          <p:nvPr/>
        </p:nvSpPr>
        <p:spPr>
          <a:xfrm>
            <a:off x="8877993" y="1622581"/>
            <a:ext cx="3009207" cy="3139321"/>
          </a:xfrm>
          <a:prstGeom prst="rect">
            <a:avLst/>
          </a:prstGeom>
          <a:noFill/>
        </p:spPr>
        <p:txBody>
          <a:bodyPr wrap="square" rtlCol="0">
            <a:spAutoFit/>
          </a:bodyPr>
          <a:lstStyle/>
          <a:p>
            <a:r>
              <a:rPr lang="en-US" dirty="0">
                <a:latin typeface="Comic Sans MS" panose="030F0702030302020204" pitchFamily="66" charset="0"/>
              </a:rPr>
              <a:t>Being short </a:t>
            </a:r>
            <a:r>
              <a:rPr lang="en-US" dirty="0" err="1">
                <a:latin typeface="Comic Sans MS" panose="030F0702030302020204" pitchFamily="66" charset="0"/>
              </a:rPr>
              <a:t>NatGas</a:t>
            </a:r>
            <a:r>
              <a:rPr lang="en-US" dirty="0">
                <a:latin typeface="Comic Sans MS" panose="030F0702030302020204" pitchFamily="66" charset="0"/>
              </a:rPr>
              <a:t> below 2.00 was a horrible play and being short crude below $30 may have offered some opportunities for now it is a risky play.  I still think 30.80 is probably the key nearby level above which prices need rally to take the bearish edge </a:t>
            </a:r>
            <a:r>
              <a:rPr lang="en-US" dirty="0" smtClean="0">
                <a:latin typeface="Comic Sans MS" panose="030F0702030302020204" pitchFamily="66" charset="0"/>
              </a:rPr>
              <a:t>off.</a:t>
            </a:r>
            <a:endParaRPr lang="en-US"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0" y="6400760"/>
            <a:ext cx="1847248" cy="457240"/>
          </a:xfrm>
          <a:prstGeom prst="rect">
            <a:avLst/>
          </a:prstGeom>
        </p:spPr>
      </p:pic>
      <p:sp>
        <p:nvSpPr>
          <p:cNvPr id="7" name="Rectangle 6"/>
          <p:cNvSpPr/>
          <p:nvPr/>
        </p:nvSpPr>
        <p:spPr>
          <a:xfrm>
            <a:off x="0" y="0"/>
            <a:ext cx="1837362" cy="369332"/>
          </a:xfrm>
          <a:prstGeom prst="rect">
            <a:avLst/>
          </a:prstGeom>
        </p:spPr>
        <p:txBody>
          <a:bodyPr wrap="none">
            <a:spAutoFit/>
          </a:bodyPr>
          <a:lstStyle/>
          <a:p>
            <a:r>
              <a:rPr lang="en-US" dirty="0" smtClean="0">
                <a:latin typeface="Comic Sans MS" panose="030F0702030302020204" pitchFamily="66" charset="0"/>
              </a:rPr>
              <a:t>10:47      </a:t>
            </a:r>
            <a:r>
              <a:rPr lang="en-US" dirty="0">
                <a:latin typeface="Comic Sans MS" panose="030F0702030302020204" pitchFamily="66" charset="0"/>
              </a:rPr>
              <a:t>2.8.16</a:t>
            </a:r>
          </a:p>
        </p:txBody>
      </p:sp>
    </p:spTree>
    <p:extLst>
      <p:ext uri="{BB962C8B-B14F-4D97-AF65-F5344CB8AC3E}">
        <p14:creationId xmlns:p14="http://schemas.microsoft.com/office/powerpoint/2010/main" val="48833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30.10 testing big support</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92751" y="1469187"/>
            <a:ext cx="8248650" cy="4798609"/>
          </a:xfrm>
          <a:prstGeom prst="rect">
            <a:avLst/>
          </a:prstGeom>
        </p:spPr>
      </p:pic>
      <p:sp>
        <p:nvSpPr>
          <p:cNvPr id="5" name="TextBox 4"/>
          <p:cNvSpPr txBox="1"/>
          <p:nvPr/>
        </p:nvSpPr>
        <p:spPr>
          <a:xfrm>
            <a:off x="8927869" y="1496291"/>
            <a:ext cx="2709949" cy="3416320"/>
          </a:xfrm>
          <a:prstGeom prst="rect">
            <a:avLst/>
          </a:prstGeom>
          <a:noFill/>
        </p:spPr>
        <p:txBody>
          <a:bodyPr wrap="square" rtlCol="0">
            <a:spAutoFit/>
          </a:bodyPr>
          <a:lstStyle/>
          <a:p>
            <a:r>
              <a:rPr lang="en-US" dirty="0">
                <a:latin typeface="Comic Sans MS" panose="030F0702030302020204" pitchFamily="66" charset="0"/>
              </a:rPr>
              <a:t>The last pair of sub $30 visits were death traps for sellers and it simply remains to be seen if the market will hold together or not.  In this case the Uber bearish view is a head and shoulders pattern with an objective below $24 with a likely stop at 28.25 along the way.</a:t>
            </a:r>
          </a:p>
        </p:txBody>
      </p:sp>
      <p:pic>
        <p:nvPicPr>
          <p:cNvPr id="6" name="Picture 5"/>
          <p:cNvPicPr>
            <a:picLocks noChangeAspect="1"/>
          </p:cNvPicPr>
          <p:nvPr/>
        </p:nvPicPr>
        <p:blipFill>
          <a:blip r:embed="rId3"/>
          <a:stretch>
            <a:fillRect/>
          </a:stretch>
        </p:blipFill>
        <p:spPr>
          <a:xfrm>
            <a:off x="0" y="6400760"/>
            <a:ext cx="1847248" cy="457240"/>
          </a:xfrm>
          <a:prstGeom prst="rect">
            <a:avLst/>
          </a:prstGeom>
        </p:spPr>
      </p:pic>
      <p:sp>
        <p:nvSpPr>
          <p:cNvPr id="7" name="Rectangle 6"/>
          <p:cNvSpPr/>
          <p:nvPr/>
        </p:nvSpPr>
        <p:spPr>
          <a:xfrm>
            <a:off x="74209" y="-4207"/>
            <a:ext cx="1874231" cy="369332"/>
          </a:xfrm>
          <a:prstGeom prst="rect">
            <a:avLst/>
          </a:prstGeom>
        </p:spPr>
        <p:txBody>
          <a:bodyPr wrap="none">
            <a:spAutoFit/>
          </a:bodyPr>
          <a:lstStyle/>
          <a:p>
            <a:r>
              <a:rPr lang="en-US" dirty="0" smtClean="0">
                <a:latin typeface="Comic Sans MS" panose="030F0702030302020204" pitchFamily="66" charset="0"/>
              </a:rPr>
              <a:t>08:57      2.8.16</a:t>
            </a:r>
            <a:endParaRPr lang="en-US" dirty="0">
              <a:latin typeface="Comic Sans MS" panose="030F0702030302020204" pitchFamily="66" charset="0"/>
            </a:endParaRPr>
          </a:p>
        </p:txBody>
      </p:sp>
    </p:spTree>
    <p:extLst>
      <p:ext uri="{BB962C8B-B14F-4D97-AF65-F5344CB8AC3E}">
        <p14:creationId xmlns:p14="http://schemas.microsoft.com/office/powerpoint/2010/main" val="316418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365125"/>
            <a:ext cx="10730345" cy="1325563"/>
          </a:xfrm>
        </p:spPr>
        <p:txBody>
          <a:bodyPr>
            <a:normAutofit fontScale="90000"/>
          </a:bodyPr>
          <a:lstStyle/>
          <a:p>
            <a:r>
              <a:rPr lang="en-US" dirty="0" smtClean="0">
                <a:latin typeface="Comic Sans MS" panose="030F0702030302020204" pitchFamily="66" charset="0"/>
              </a:rPr>
              <a:t>Crude 3.090 UN anticipated new low</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92504" y="1451868"/>
            <a:ext cx="8248650" cy="4815928"/>
          </a:xfrm>
          <a:prstGeom prst="rect">
            <a:avLst/>
          </a:prstGeom>
        </p:spPr>
      </p:pic>
      <p:pic>
        <p:nvPicPr>
          <p:cNvPr id="5" name="Picture 4"/>
          <p:cNvPicPr>
            <a:picLocks noChangeAspect="1"/>
          </p:cNvPicPr>
          <p:nvPr/>
        </p:nvPicPr>
        <p:blipFill>
          <a:blip r:embed="rId3"/>
          <a:stretch>
            <a:fillRect/>
          </a:stretch>
        </p:blipFill>
        <p:spPr>
          <a:xfrm>
            <a:off x="0" y="6400760"/>
            <a:ext cx="1847248" cy="457240"/>
          </a:xfrm>
          <a:prstGeom prst="rect">
            <a:avLst/>
          </a:prstGeom>
        </p:spPr>
      </p:pic>
      <p:sp>
        <p:nvSpPr>
          <p:cNvPr id="6" name="TextBox 5"/>
          <p:cNvSpPr txBox="1"/>
          <p:nvPr/>
        </p:nvSpPr>
        <p:spPr>
          <a:xfrm>
            <a:off x="8886305" y="1451868"/>
            <a:ext cx="2809702" cy="2585323"/>
          </a:xfrm>
          <a:prstGeom prst="rect">
            <a:avLst/>
          </a:prstGeom>
          <a:noFill/>
        </p:spPr>
        <p:txBody>
          <a:bodyPr wrap="square" rtlCol="0">
            <a:spAutoFit/>
          </a:bodyPr>
          <a:lstStyle/>
          <a:p>
            <a:r>
              <a:rPr lang="en-US" dirty="0">
                <a:latin typeface="Comic Sans MS" panose="030F0702030302020204" pitchFamily="66" charset="0"/>
              </a:rPr>
              <a:t>I did not see this coming and I am not sure how bearish it is but it </a:t>
            </a:r>
            <a:r>
              <a:rPr lang="en-US" dirty="0" err="1">
                <a:latin typeface="Comic Sans MS" panose="030F0702030302020204" pitchFamily="66" charset="0"/>
              </a:rPr>
              <a:t>ain't</a:t>
            </a:r>
            <a:r>
              <a:rPr lang="en-US" dirty="0">
                <a:latin typeface="Comic Sans MS" panose="030F0702030302020204" pitchFamily="66" charset="0"/>
              </a:rPr>
              <a:t> good...B waves are almost always tough and the 30.325  lower 76% target will no change but the map in that direction will...</a:t>
            </a:r>
          </a:p>
        </p:txBody>
      </p:sp>
      <p:sp>
        <p:nvSpPr>
          <p:cNvPr id="7" name="Rectangle 6"/>
          <p:cNvSpPr/>
          <p:nvPr/>
        </p:nvSpPr>
        <p:spPr>
          <a:xfrm>
            <a:off x="0" y="-4207"/>
            <a:ext cx="1837362" cy="369332"/>
          </a:xfrm>
          <a:prstGeom prst="rect">
            <a:avLst/>
          </a:prstGeom>
        </p:spPr>
        <p:txBody>
          <a:bodyPr wrap="none">
            <a:spAutoFit/>
          </a:bodyPr>
          <a:lstStyle/>
          <a:p>
            <a:r>
              <a:rPr lang="en-US" dirty="0" smtClean="0">
                <a:latin typeface="Comic Sans MS" panose="030F0702030302020204" pitchFamily="66" charset="0"/>
              </a:rPr>
              <a:t>14:37      </a:t>
            </a:r>
            <a:r>
              <a:rPr lang="en-US" dirty="0">
                <a:latin typeface="Comic Sans MS" panose="030F0702030302020204" pitchFamily="66" charset="0"/>
              </a:rPr>
              <a:t>2.5.16</a:t>
            </a:r>
          </a:p>
        </p:txBody>
      </p:sp>
    </p:spTree>
    <p:extLst>
      <p:ext uri="{BB962C8B-B14F-4D97-AF65-F5344CB8AC3E}">
        <p14:creationId xmlns:p14="http://schemas.microsoft.com/office/powerpoint/2010/main" val="59112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Crude 31.75 heading sideways / up</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17689" y="1456631"/>
            <a:ext cx="8248650" cy="4752975"/>
          </a:xfrm>
          <a:prstGeom prst="rect">
            <a:avLst/>
          </a:prstGeom>
        </p:spPr>
      </p:pic>
      <p:pic>
        <p:nvPicPr>
          <p:cNvPr id="5" name="Picture 4"/>
          <p:cNvPicPr>
            <a:picLocks noChangeAspect="1"/>
          </p:cNvPicPr>
          <p:nvPr/>
        </p:nvPicPr>
        <p:blipFill>
          <a:blip r:embed="rId3"/>
          <a:stretch>
            <a:fillRect/>
          </a:stretch>
        </p:blipFill>
        <p:spPr>
          <a:xfrm>
            <a:off x="0" y="6400760"/>
            <a:ext cx="1847248" cy="457240"/>
          </a:xfrm>
          <a:prstGeom prst="rect">
            <a:avLst/>
          </a:prstGeom>
        </p:spPr>
      </p:pic>
      <p:sp>
        <p:nvSpPr>
          <p:cNvPr id="6" name="TextBox 5"/>
          <p:cNvSpPr txBox="1"/>
          <p:nvPr/>
        </p:nvSpPr>
        <p:spPr>
          <a:xfrm>
            <a:off x="8786553" y="1521229"/>
            <a:ext cx="2951018" cy="3416320"/>
          </a:xfrm>
          <a:prstGeom prst="rect">
            <a:avLst/>
          </a:prstGeom>
          <a:noFill/>
        </p:spPr>
        <p:txBody>
          <a:bodyPr wrap="square" rtlCol="0">
            <a:spAutoFit/>
          </a:bodyPr>
          <a:lstStyle/>
          <a:p>
            <a:r>
              <a:rPr lang="en-US" dirty="0">
                <a:latin typeface="Comic Sans MS" panose="030F0702030302020204" pitchFamily="66" charset="0"/>
              </a:rPr>
              <a:t>The setback came right to the top of the bear trap and held confirming my view that the low was in.  Whether this market can rally a buck this afternoon seems dubious to me so maybe a triangle will develop and we continue up Monday.   This ought to at least not hurt the equity markets.</a:t>
            </a:r>
          </a:p>
        </p:txBody>
      </p:sp>
      <p:sp>
        <p:nvSpPr>
          <p:cNvPr id="7" name="Rectangle 6"/>
          <p:cNvSpPr/>
          <p:nvPr/>
        </p:nvSpPr>
        <p:spPr>
          <a:xfrm>
            <a:off x="0" y="-4207"/>
            <a:ext cx="1837362" cy="369332"/>
          </a:xfrm>
          <a:prstGeom prst="rect">
            <a:avLst/>
          </a:prstGeom>
        </p:spPr>
        <p:txBody>
          <a:bodyPr wrap="none">
            <a:spAutoFit/>
          </a:bodyPr>
          <a:lstStyle/>
          <a:p>
            <a:r>
              <a:rPr lang="en-US" dirty="0" smtClean="0">
                <a:latin typeface="Comic Sans MS" panose="030F0702030302020204" pitchFamily="66" charset="0"/>
              </a:rPr>
              <a:t>13:06      </a:t>
            </a:r>
            <a:r>
              <a:rPr lang="en-US" dirty="0">
                <a:latin typeface="Comic Sans MS" panose="030F0702030302020204" pitchFamily="66" charset="0"/>
              </a:rPr>
              <a:t>2.5.16</a:t>
            </a:r>
          </a:p>
        </p:txBody>
      </p:sp>
    </p:spTree>
    <p:extLst>
      <p:ext uri="{BB962C8B-B14F-4D97-AF65-F5344CB8AC3E}">
        <p14:creationId xmlns:p14="http://schemas.microsoft.com/office/powerpoint/2010/main" val="424169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Crude 31.95 and working higher in detailed forecast </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92504" y="1690688"/>
            <a:ext cx="8248650" cy="4486275"/>
          </a:xfrm>
          <a:prstGeom prst="rect">
            <a:avLst/>
          </a:prstGeom>
        </p:spPr>
      </p:pic>
      <p:pic>
        <p:nvPicPr>
          <p:cNvPr id="5" name="Picture 4"/>
          <p:cNvPicPr>
            <a:picLocks noChangeAspect="1"/>
          </p:cNvPicPr>
          <p:nvPr/>
        </p:nvPicPr>
        <p:blipFill>
          <a:blip r:embed="rId3"/>
          <a:stretch>
            <a:fillRect/>
          </a:stretch>
        </p:blipFill>
        <p:spPr>
          <a:xfrm>
            <a:off x="0" y="6400760"/>
            <a:ext cx="1847248" cy="457240"/>
          </a:xfrm>
          <a:prstGeom prst="rect">
            <a:avLst/>
          </a:prstGeom>
        </p:spPr>
      </p:pic>
      <p:sp>
        <p:nvSpPr>
          <p:cNvPr id="6" name="TextBox 5"/>
          <p:cNvSpPr txBox="1"/>
          <p:nvPr/>
        </p:nvSpPr>
        <p:spPr>
          <a:xfrm>
            <a:off x="8877993" y="1690688"/>
            <a:ext cx="3050771" cy="2585323"/>
          </a:xfrm>
          <a:prstGeom prst="rect">
            <a:avLst/>
          </a:prstGeom>
          <a:noFill/>
        </p:spPr>
        <p:txBody>
          <a:bodyPr wrap="square" rtlCol="0">
            <a:spAutoFit/>
          </a:bodyPr>
          <a:lstStyle/>
          <a:p>
            <a:r>
              <a:rPr lang="en-US" dirty="0">
                <a:latin typeface="Comic Sans MS" panose="030F0702030302020204" pitchFamily="66" charset="0"/>
              </a:rPr>
              <a:t>I have no doubt that the low in crude is in for today at least.  This has allowed me to build a rather detailed forecast which is basically up towards 32.50 and then down towards 30.50 and then up towards 33/33.50.   Time will tell!</a:t>
            </a:r>
          </a:p>
        </p:txBody>
      </p:sp>
      <p:sp>
        <p:nvSpPr>
          <p:cNvPr id="7" name="Rectangle 6"/>
          <p:cNvSpPr/>
          <p:nvPr/>
        </p:nvSpPr>
        <p:spPr>
          <a:xfrm>
            <a:off x="0" y="0"/>
            <a:ext cx="1837362" cy="369332"/>
          </a:xfrm>
          <a:prstGeom prst="rect">
            <a:avLst/>
          </a:prstGeom>
        </p:spPr>
        <p:txBody>
          <a:bodyPr wrap="none">
            <a:spAutoFit/>
          </a:bodyPr>
          <a:lstStyle/>
          <a:p>
            <a:r>
              <a:rPr lang="en-US" dirty="0" smtClean="0">
                <a:latin typeface="Comic Sans MS" panose="030F0702030302020204" pitchFamily="66" charset="0"/>
              </a:rPr>
              <a:t>10:55      </a:t>
            </a:r>
            <a:r>
              <a:rPr lang="en-US" dirty="0">
                <a:latin typeface="Comic Sans MS" panose="030F0702030302020204" pitchFamily="66" charset="0"/>
              </a:rPr>
              <a:t>2.5.16</a:t>
            </a:r>
          </a:p>
        </p:txBody>
      </p:sp>
    </p:spTree>
    <p:extLst>
      <p:ext uri="{BB962C8B-B14F-4D97-AF65-F5344CB8AC3E}">
        <p14:creationId xmlns:p14="http://schemas.microsoft.com/office/powerpoint/2010/main" val="51576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Crude 31.30 and lower still</a:t>
            </a:r>
            <a:endParaRPr lang="en-US"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256309" y="1473256"/>
            <a:ext cx="8248650" cy="4744663"/>
          </a:xfrm>
          <a:prstGeom prst="rect">
            <a:avLst/>
          </a:prstGeom>
        </p:spPr>
      </p:pic>
      <p:sp>
        <p:nvSpPr>
          <p:cNvPr id="6" name="TextBox 5"/>
          <p:cNvSpPr txBox="1"/>
          <p:nvPr/>
        </p:nvSpPr>
        <p:spPr>
          <a:xfrm>
            <a:off x="8844742" y="1473256"/>
            <a:ext cx="2834640" cy="2862322"/>
          </a:xfrm>
          <a:prstGeom prst="rect">
            <a:avLst/>
          </a:prstGeom>
          <a:noFill/>
        </p:spPr>
        <p:txBody>
          <a:bodyPr wrap="square" rtlCol="0">
            <a:spAutoFit/>
          </a:bodyPr>
          <a:lstStyle/>
          <a:p>
            <a:r>
              <a:rPr lang="en-US" dirty="0">
                <a:latin typeface="Comic Sans MS" panose="030F0702030302020204" pitchFamily="66" charset="0"/>
              </a:rPr>
              <a:t>I have nothing new to add in the Crude which I think is working on a sizable triangle of its own.  The lower 76 is just above 30.25 and could easily get a visit here and we will see if a test of the channel sets up and holds.</a:t>
            </a:r>
          </a:p>
        </p:txBody>
      </p:sp>
      <p:pic>
        <p:nvPicPr>
          <p:cNvPr id="7" name="Picture 6"/>
          <p:cNvPicPr>
            <a:picLocks noChangeAspect="1"/>
          </p:cNvPicPr>
          <p:nvPr/>
        </p:nvPicPr>
        <p:blipFill>
          <a:blip r:embed="rId3"/>
          <a:stretch>
            <a:fillRect/>
          </a:stretch>
        </p:blipFill>
        <p:spPr>
          <a:xfrm>
            <a:off x="0" y="6400760"/>
            <a:ext cx="1847248" cy="457240"/>
          </a:xfrm>
          <a:prstGeom prst="rect">
            <a:avLst/>
          </a:prstGeom>
        </p:spPr>
      </p:pic>
      <p:sp>
        <p:nvSpPr>
          <p:cNvPr id="8" name="Rectangle 7"/>
          <p:cNvSpPr/>
          <p:nvPr/>
        </p:nvSpPr>
        <p:spPr>
          <a:xfrm>
            <a:off x="0" y="-4207"/>
            <a:ext cx="1837362" cy="369332"/>
          </a:xfrm>
          <a:prstGeom prst="rect">
            <a:avLst/>
          </a:prstGeom>
        </p:spPr>
        <p:txBody>
          <a:bodyPr wrap="none">
            <a:spAutoFit/>
          </a:bodyPr>
          <a:lstStyle/>
          <a:p>
            <a:r>
              <a:rPr lang="en-US" dirty="0" smtClean="0">
                <a:latin typeface="Comic Sans MS" panose="030F0702030302020204" pitchFamily="66" charset="0"/>
              </a:rPr>
              <a:t>09:17      2.5.16</a:t>
            </a:r>
            <a:endParaRPr lang="en-US" dirty="0">
              <a:latin typeface="Comic Sans MS" panose="030F0702030302020204" pitchFamily="66" charset="0"/>
            </a:endParaRPr>
          </a:p>
        </p:txBody>
      </p:sp>
    </p:spTree>
    <p:extLst>
      <p:ext uri="{BB962C8B-B14F-4D97-AF65-F5344CB8AC3E}">
        <p14:creationId xmlns:p14="http://schemas.microsoft.com/office/powerpoint/2010/main" val="392135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 y="365125"/>
            <a:ext cx="12053455" cy="1325563"/>
          </a:xfrm>
        </p:spPr>
        <p:txBody>
          <a:bodyPr>
            <a:normAutofit fontScale="90000"/>
          </a:bodyPr>
          <a:lstStyle/>
          <a:p>
            <a:r>
              <a:rPr lang="en-US" dirty="0" smtClean="0">
                <a:latin typeface="Comic Sans MS" panose="030F0702030302020204" pitchFamily="66" charset="0"/>
              </a:rPr>
              <a:t>Crude 31.30 and the bottom snuck by me</a:t>
            </a:r>
            <a:endParaRPr lang="en-US" dirty="0">
              <a:latin typeface="Comic Sans MS" panose="030F0702030302020204" pitchFamily="66" charset="0"/>
            </a:endParaRPr>
          </a:p>
        </p:txBody>
      </p:sp>
      <p:sp>
        <p:nvSpPr>
          <p:cNvPr id="5" name="Rectangle 4"/>
          <p:cNvSpPr/>
          <p:nvPr/>
        </p:nvSpPr>
        <p:spPr>
          <a:xfrm>
            <a:off x="0" y="0"/>
            <a:ext cx="1763624" cy="369332"/>
          </a:xfrm>
          <a:prstGeom prst="rect">
            <a:avLst/>
          </a:prstGeom>
        </p:spPr>
        <p:txBody>
          <a:bodyPr wrap="none">
            <a:spAutoFit/>
          </a:bodyPr>
          <a:lstStyle/>
          <a:p>
            <a:r>
              <a:rPr lang="en-US" dirty="0" smtClean="0">
                <a:latin typeface="Comic Sans MS" panose="030F0702030302020204" pitchFamily="66" charset="0"/>
              </a:rPr>
              <a:t>11:15      </a:t>
            </a:r>
            <a:r>
              <a:rPr lang="en-US" dirty="0">
                <a:latin typeface="Comic Sans MS" panose="030F0702030302020204" pitchFamily="66" charset="0"/>
              </a:rPr>
              <a:t>2</a:t>
            </a:r>
            <a:r>
              <a:rPr lang="en-US" dirty="0" smtClean="0">
                <a:latin typeface="Comic Sans MS" panose="030F0702030302020204" pitchFamily="66" charset="0"/>
              </a:rPr>
              <a:t>.3.16</a:t>
            </a:r>
            <a:endParaRPr lang="en-US"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195783" y="1479102"/>
            <a:ext cx="7668058" cy="4707125"/>
          </a:xfrm>
          <a:prstGeom prst="rect">
            <a:avLst/>
          </a:prstGeom>
        </p:spPr>
      </p:pic>
      <p:sp>
        <p:nvSpPr>
          <p:cNvPr id="7" name="TextBox 6"/>
          <p:cNvSpPr txBox="1"/>
          <p:nvPr/>
        </p:nvSpPr>
        <p:spPr>
          <a:xfrm>
            <a:off x="8312727" y="1479102"/>
            <a:ext cx="3483033" cy="3139321"/>
          </a:xfrm>
          <a:prstGeom prst="rect">
            <a:avLst/>
          </a:prstGeom>
          <a:noFill/>
        </p:spPr>
        <p:txBody>
          <a:bodyPr wrap="square" rtlCol="0">
            <a:spAutoFit/>
          </a:bodyPr>
          <a:lstStyle/>
          <a:p>
            <a:r>
              <a:rPr lang="en-US" dirty="0">
                <a:latin typeface="Comic Sans MS" panose="030F0702030302020204" pitchFamily="66" charset="0"/>
              </a:rPr>
              <a:t>The X did not quite make the 76% retracement and that is simply that for the X wave as far as I am concerned.  I am optimistic that there will be a few opportunities to battle in Crude as it chops higher.  I'm initially targeting 33.50 with a shot at 35 to ideally complete a larger fourth wave corrective rally</a:t>
            </a:r>
            <a:r>
              <a:rPr lang="en-US" dirty="0" smtClean="0">
                <a:latin typeface="Comic Sans MS" panose="030F0702030302020204" pitchFamily="66" charset="0"/>
              </a:rPr>
              <a:t>.</a:t>
            </a:r>
            <a:endParaRPr lang="en-US" dirty="0">
              <a:latin typeface="Comic Sans MS" panose="030F0702030302020204" pitchFamily="66" charset="0"/>
            </a:endParaRPr>
          </a:p>
        </p:txBody>
      </p:sp>
      <p:pic>
        <p:nvPicPr>
          <p:cNvPr id="8" name="Picture 7"/>
          <p:cNvPicPr>
            <a:picLocks noChangeAspect="1"/>
          </p:cNvPicPr>
          <p:nvPr/>
        </p:nvPicPr>
        <p:blipFill>
          <a:blip r:embed="rId3"/>
          <a:stretch>
            <a:fillRect/>
          </a:stretch>
        </p:blipFill>
        <p:spPr>
          <a:xfrm>
            <a:off x="0" y="6400760"/>
            <a:ext cx="1847248" cy="457240"/>
          </a:xfrm>
          <a:prstGeom prst="rect">
            <a:avLst/>
          </a:prstGeom>
        </p:spPr>
      </p:pic>
    </p:spTree>
    <p:extLst>
      <p:ext uri="{BB962C8B-B14F-4D97-AF65-F5344CB8AC3E}">
        <p14:creationId xmlns:p14="http://schemas.microsoft.com/office/powerpoint/2010/main" val="43356972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55</TotalTime>
  <Words>1601</Words>
  <Application>Microsoft Office PowerPoint</Application>
  <PresentationFormat>Widescreen</PresentationFormat>
  <Paragraphs>84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Comic Sans MS</vt:lpstr>
      <vt:lpstr>Corbel</vt:lpstr>
      <vt:lpstr>Depth</vt:lpstr>
      <vt:lpstr>2.8.16</vt:lpstr>
      <vt:lpstr>Crude 29.75 Vulnerable towards $28</vt:lpstr>
      <vt:lpstr>Crude 30.30 Buy interests remain below 30</vt:lpstr>
      <vt:lpstr>Crude 30.10 testing big support</vt:lpstr>
      <vt:lpstr>Crude 3.090 UN anticipated new low</vt:lpstr>
      <vt:lpstr>Crude 31.75 heading sideways / up</vt:lpstr>
      <vt:lpstr>Crude 31.95 and working higher in detailed forecast </vt:lpstr>
      <vt:lpstr>Crude 31.30 and lower still</vt:lpstr>
      <vt:lpstr>Crude 31.30 and the bottom snuck by me</vt:lpstr>
      <vt:lpstr>Crude 30.40 and one more low to come</vt:lpstr>
      <vt:lpstr>Crude 32.00 cautiously optimistic – near term tied to SP</vt:lpstr>
      <vt:lpstr>Crude 32.30 probably higher still</vt:lpstr>
      <vt:lpstr>Crude 31.40 up as planned, but nearing 76</vt:lpstr>
      <vt:lpstr>Crude 31.05 higher for now</vt:lpstr>
      <vt:lpstr>Crude 30.50 in Consolidation</vt:lpstr>
      <vt:lpstr>Crude 31.45 Deep Courtesy Dip?</vt:lpstr>
      <vt:lpstr>Crude 32.25 headed to the top of the channel</vt:lpstr>
      <vt:lpstr>Crude 31.90 at key resistance </vt:lpstr>
      <vt:lpstr>Crude 30.55 and going higher</vt:lpstr>
      <vt:lpstr>Crude 30.55 Make/Break Time</vt:lpstr>
      <vt:lpstr>Crude 31.00 courtesy dip for possible bottom </vt:lpstr>
      <vt:lpstr>Crude 31.65</vt:lpstr>
      <vt:lpstr>Crude above $31 and toppy looking</vt:lpstr>
      <vt:lpstr>Crude 29.65</vt:lpstr>
      <vt:lpstr>Crude hit $30! Who could have seen that one coming?</vt:lpstr>
      <vt:lpstr>Crude $28.65 BOUCNING!</vt:lpstr>
      <vt:lpstr>Crude Bounce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Feinstein</dc:creator>
  <cp:lastModifiedBy>Ronald Feinstein</cp:lastModifiedBy>
  <cp:revision>7</cp:revision>
  <dcterms:created xsi:type="dcterms:W3CDTF">2016-02-04T02:40:33Z</dcterms:created>
  <dcterms:modified xsi:type="dcterms:W3CDTF">2016-02-08T21:48:38Z</dcterms:modified>
</cp:coreProperties>
</file>